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3"/>
  </p:notesMasterIdLst>
  <p:sldIdLst>
    <p:sldId id="368" r:id="rId3"/>
    <p:sldId id="505" r:id="rId4"/>
    <p:sldId id="508" r:id="rId5"/>
    <p:sldId id="506" r:id="rId6"/>
    <p:sldId id="511" r:id="rId7"/>
    <p:sldId id="509" r:id="rId8"/>
    <p:sldId id="507" r:id="rId9"/>
    <p:sldId id="510" r:id="rId10"/>
    <p:sldId id="463" r:id="rId11"/>
    <p:sldId id="473" r:id="rId12"/>
    <p:sldId id="488" r:id="rId13"/>
    <p:sldId id="490" r:id="rId14"/>
    <p:sldId id="491" r:id="rId15"/>
    <p:sldId id="492" r:id="rId16"/>
    <p:sldId id="494" r:id="rId17"/>
    <p:sldId id="497" r:id="rId18"/>
    <p:sldId id="493" r:id="rId19"/>
    <p:sldId id="495" r:id="rId20"/>
    <p:sldId id="496" r:id="rId21"/>
    <p:sldId id="486" r:id="rId22"/>
    <p:sldId id="468" r:id="rId23"/>
    <p:sldId id="472" r:id="rId24"/>
    <p:sldId id="469" r:id="rId25"/>
    <p:sldId id="487" r:id="rId26"/>
    <p:sldId id="470" r:id="rId27"/>
    <p:sldId id="484" r:id="rId28"/>
    <p:sldId id="485" r:id="rId29"/>
    <p:sldId id="499" r:id="rId30"/>
    <p:sldId id="478" r:id="rId31"/>
    <p:sldId id="476" r:id="rId32"/>
    <p:sldId id="474" r:id="rId33"/>
    <p:sldId id="479" r:id="rId34"/>
    <p:sldId id="480" r:id="rId35"/>
    <p:sldId id="481" r:id="rId36"/>
    <p:sldId id="477" r:id="rId37"/>
    <p:sldId id="482" r:id="rId38"/>
    <p:sldId id="467" r:id="rId39"/>
    <p:sldId id="498" r:id="rId40"/>
    <p:sldId id="462" r:id="rId41"/>
    <p:sldId id="461" r:id="rId42"/>
    <p:sldId id="464" r:id="rId43"/>
    <p:sldId id="459" r:id="rId44"/>
    <p:sldId id="502" r:id="rId45"/>
    <p:sldId id="503" r:id="rId46"/>
    <p:sldId id="504" r:id="rId47"/>
    <p:sldId id="501" r:id="rId48"/>
    <p:sldId id="465" r:id="rId49"/>
    <p:sldId id="483" r:id="rId50"/>
    <p:sldId id="450" r:id="rId51"/>
    <p:sldId id="45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A8E88D-4F2F-C145-A850-11676179EF0A}"/>
              </a:ext>
            </a:extLst>
          </p:cNvPr>
          <p:cNvSpPr/>
          <p:nvPr/>
        </p:nvSpPr>
        <p:spPr>
          <a:xfrm>
            <a:off x="997045" y="4602479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EBB493-84E2-024B-9859-235D66107F78}"/>
              </a:ext>
            </a:extLst>
          </p:cNvPr>
          <p:cNvSpPr/>
          <p:nvPr/>
        </p:nvSpPr>
        <p:spPr>
          <a:xfrm>
            <a:off x="1005176" y="490005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34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505739" y="4315865"/>
            <a:ext cx="557083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01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368769" y="3673342"/>
            <a:ext cx="1275691" cy="12853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1895061" y="3723123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1895061" y="4324051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2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3100065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4254805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1533032" y="3180373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1515712" y="5431474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447007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473864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500721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527577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554434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581290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608147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635004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661860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FEA590-A129-E64B-9815-DB90DA9F109A}"/>
              </a:ext>
            </a:extLst>
          </p:cNvPr>
          <p:cNvSpPr/>
          <p:nvPr/>
        </p:nvSpPr>
        <p:spPr>
          <a:xfrm>
            <a:off x="688717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23C36A-BFAB-094D-A92C-0037928AC570}"/>
              </a:ext>
            </a:extLst>
          </p:cNvPr>
          <p:cNvSpPr/>
          <p:nvPr/>
        </p:nvSpPr>
        <p:spPr>
          <a:xfrm>
            <a:off x="715573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B65BE1-4C58-4440-ADE7-91428C4D1324}"/>
              </a:ext>
            </a:extLst>
          </p:cNvPr>
          <p:cNvSpPr/>
          <p:nvPr/>
        </p:nvSpPr>
        <p:spPr>
          <a:xfrm>
            <a:off x="742430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2A9B322-CC78-134E-BE63-BB9EA55EAB16}"/>
              </a:ext>
            </a:extLst>
          </p:cNvPr>
          <p:cNvSpPr/>
          <p:nvPr/>
        </p:nvSpPr>
        <p:spPr>
          <a:xfrm>
            <a:off x="769287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EC53FE-B07A-FF44-BF37-1E142C82DD39}"/>
              </a:ext>
            </a:extLst>
          </p:cNvPr>
          <p:cNvSpPr/>
          <p:nvPr/>
        </p:nvSpPr>
        <p:spPr>
          <a:xfrm>
            <a:off x="796143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2D673D-8BF2-A147-9D40-E68D7549E6DF}"/>
              </a:ext>
            </a:extLst>
          </p:cNvPr>
          <p:cNvSpPr/>
          <p:nvPr/>
        </p:nvSpPr>
        <p:spPr>
          <a:xfrm>
            <a:off x="823000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056D8A-0E24-834F-91A4-6FF6DA056F31}"/>
              </a:ext>
            </a:extLst>
          </p:cNvPr>
          <p:cNvSpPr/>
          <p:nvPr/>
        </p:nvSpPr>
        <p:spPr>
          <a:xfrm>
            <a:off x="849856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6055E-EC5E-6A46-AC80-E14630F96328}"/>
              </a:ext>
            </a:extLst>
          </p:cNvPr>
          <p:cNvSpPr/>
          <p:nvPr/>
        </p:nvSpPr>
        <p:spPr>
          <a:xfrm>
            <a:off x="876713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CE09F8-F3E4-C644-A693-38F0BA1BC6D8}"/>
              </a:ext>
            </a:extLst>
          </p:cNvPr>
          <p:cNvSpPr/>
          <p:nvPr/>
        </p:nvSpPr>
        <p:spPr>
          <a:xfrm>
            <a:off x="903570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D7C836-C709-3F41-8E3C-C134E8F8BDC4}"/>
              </a:ext>
            </a:extLst>
          </p:cNvPr>
          <p:cNvSpPr/>
          <p:nvPr/>
        </p:nvSpPr>
        <p:spPr>
          <a:xfrm>
            <a:off x="930426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0AC959-44F3-4A43-BBA7-84F698E5A3D4}"/>
              </a:ext>
            </a:extLst>
          </p:cNvPr>
          <p:cNvSpPr/>
          <p:nvPr/>
        </p:nvSpPr>
        <p:spPr>
          <a:xfrm>
            <a:off x="957283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01161D-0794-7249-B7DF-E002491EF762}"/>
              </a:ext>
            </a:extLst>
          </p:cNvPr>
          <p:cNvSpPr/>
          <p:nvPr/>
        </p:nvSpPr>
        <p:spPr>
          <a:xfrm>
            <a:off x="984139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4427039" y="4868659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4252060" y="5654899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1683853" y="570822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1610456" y="2600223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5893942" y="5617048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5380383" y="5312731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21920" y="6518887"/>
            <a:ext cx="8839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venir Book" panose="02000503020000020003" pitchFamily="2" charset="0"/>
              </a:rPr>
              <a:t>Source </a:t>
            </a:r>
            <a:r>
              <a:rPr lang="en-US" sz="1050" dirty="0">
                <a:latin typeface="Avenir Book" panose="02000503020000020003" pitchFamily="2" charset="0"/>
                <a:hlinkClick r:id="rId3"/>
              </a:rPr>
              <a:t>https://www.juniper.net/documentation/en_US/junos/information-products/pathway-pages/cos/config-guide-hierarchical-cos.pdf</a:t>
            </a:r>
            <a:endParaRPr lang="en-US" sz="105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7650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The day the entire Internet had to be rebooted due to an OSPF protocol design error.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9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3477499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How a coding mistake in BGP caused routers all over the Internet to crash.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93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The day the entire Internet had to be rebooted due to a protocol design error.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2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security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69687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How hackers robbed a bitcoin bank using a weakness in BGP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8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11561</TotalTime>
  <Words>1995</Words>
  <Application>Microsoft Macintosh PowerPoint</Application>
  <PresentationFormat>Widescreen</PresentationFormat>
  <Paragraphs>286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Protocol correctness is hard.  Much harder than you think.</vt:lpstr>
      <vt:lpstr>A story  The day the entire Internet had to be rebooted due to an OSPF protocol design error. </vt:lpstr>
      <vt:lpstr>Implementation correctness is hard.  Much harder than you think.</vt:lpstr>
      <vt:lpstr>A story  How a coding mistake in BGP caused routers all over the Internet to crash. </vt:lpstr>
      <vt:lpstr>A story  The day the entire Internet had to be rebooted due to a protocol design error. </vt:lpstr>
      <vt:lpstr>Protocol security is hard.  Much harder than you think.</vt:lpstr>
      <vt:lpstr>A story  How hackers robbed a bitcoin bank using a weakness in BGP 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Active Queue Management (AQM)</vt:lpstr>
      <vt:lpstr>Hierarchical queue scheduler</vt:lpstr>
      <vt:lpstr>Congestion control approaches</vt:lpstr>
      <vt:lpstr>Flow control</vt:lpstr>
      <vt:lpstr>Mixing up flow, congestion and error control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Soft state vs hard state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       Packet replication loops</vt:lpstr>
      <vt:lpstr>       Packet replication loops</vt:lpstr>
      <vt:lpstr>Example: Ethernet address learning + SPT</vt:lpstr>
      <vt:lpstr>       Triggered state machine loops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3760</cp:revision>
  <cp:lastPrinted>2019-03-24T13:39:34Z</cp:lastPrinted>
  <dcterms:created xsi:type="dcterms:W3CDTF">2018-10-12T16:19:54Z</dcterms:created>
  <dcterms:modified xsi:type="dcterms:W3CDTF">2019-11-16T13:01:34Z</dcterms:modified>
</cp:coreProperties>
</file>